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0" r:id="rId5"/>
    <p:sldId id="262" r:id="rId6"/>
    <p:sldId id="263" r:id="rId7"/>
    <p:sldId id="259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061" autoAdjust="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29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44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228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94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2692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263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75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25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13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390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86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575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0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3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170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81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293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11B773-786D-4113-8432-00474E2F00D7}" type="datetimeFigureOut">
              <a:rPr lang="bg-BG" smtClean="0"/>
              <a:t>11.9.2023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3FDA95-93F8-4EB2-800F-BCCF6617D1E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133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D499018D-D46F-416F-0546-28A9AD6DD5BC}"/>
              </a:ext>
            </a:extLst>
          </p:cNvPr>
          <p:cNvSpPr txBox="1"/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CurveDown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Да</a:t>
            </a:r>
            <a:r>
              <a:rPr lang="en-US" sz="4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опазим</a:t>
            </a:r>
            <a:r>
              <a:rPr lang="en-US" sz="4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децата</a:t>
            </a:r>
            <a:r>
              <a:rPr lang="en-US" sz="4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пътя</a:t>
            </a:r>
            <a:endParaRPr lang="en-US" sz="4400" b="1" dirty="0">
              <a:ln w="22225">
                <a:solidFill>
                  <a:srgbClr val="FFC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7771E73A-C6EF-B8FB-A5AE-0E87AFDA7BFB}"/>
              </a:ext>
            </a:extLst>
          </p:cNvPr>
          <p:cNvSpPr txBox="1"/>
          <p:nvPr/>
        </p:nvSpPr>
        <p:spPr>
          <a:xfrm>
            <a:off x="888305" y="2553870"/>
            <a:ext cx="10548681" cy="16455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292608">
              <a:lnSpc>
                <a:spcPct val="90000"/>
              </a:lnSpc>
              <a:spcAft>
                <a:spcPts val="384"/>
              </a:spcAft>
            </a:pPr>
            <a:r>
              <a:rPr lang="en-US" b="1" kern="1200" dirty="0" err="1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Седмица</a:t>
            </a:r>
            <a:r>
              <a:rPr lang="en-US" b="1" kern="12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kern="1200" dirty="0" err="1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r>
              <a:rPr lang="en-US" b="1" kern="12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kern="1200" dirty="0" err="1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превенция</a:t>
            </a:r>
            <a:r>
              <a:rPr lang="bg-BG" b="1" kern="12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на</a:t>
            </a:r>
            <a:r>
              <a:rPr lang="en-US" b="1" kern="12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kern="1200" dirty="0" err="1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детската</a:t>
            </a:r>
            <a:r>
              <a:rPr lang="en-US" b="1" kern="12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kern="1200" dirty="0" err="1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пътна</a:t>
            </a:r>
            <a:r>
              <a:rPr lang="en-US" b="1" kern="12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kern="1200" dirty="0" err="1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безопасност</a:t>
            </a:r>
            <a:r>
              <a:rPr lang="bg-BG" b="1" kern="12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kern="12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11</a:t>
            </a:r>
            <a:r>
              <a:rPr lang="bg-BG" b="1" kern="12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-15.</a:t>
            </a:r>
            <a:r>
              <a:rPr lang="en-US" b="1" kern="12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09</a:t>
            </a:r>
            <a:r>
              <a:rPr lang="bg-BG" b="1" kern="12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en-US" b="1" kern="12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2023 </a:t>
            </a:r>
            <a:r>
              <a:rPr lang="en-US" b="1" kern="1200" dirty="0" err="1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година</a:t>
            </a:r>
            <a:endParaRPr lang="en-US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Картина 2" descr="Картина, която съдържа Сухопътно превозно средство, превозно средство, анимирана рисунка, колело&#10;&#10;Описанието е генерирано автоматично">
            <a:extLst>
              <a:ext uri="{FF2B5EF4-FFF2-40B4-BE49-F238E27FC236}">
                <a16:creationId xmlns:a16="http://schemas.microsoft.com/office/drawing/2014/main" id="{A450E8D0-3A7C-E4DC-2FFC-3701DD9B5E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r="9090" b="11715"/>
          <a:stretch/>
        </p:blipFill>
        <p:spPr>
          <a:xfrm>
            <a:off x="4361499" y="2932261"/>
            <a:ext cx="3181251" cy="2940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7DB070CD-5EE2-B7CC-1EE5-43C147C6FA3B}"/>
              </a:ext>
            </a:extLst>
          </p:cNvPr>
          <p:cNvSpPr txBox="1"/>
          <p:nvPr/>
        </p:nvSpPr>
        <p:spPr>
          <a:xfrm>
            <a:off x="3265714" y="5761234"/>
            <a:ext cx="5372823" cy="368368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ChevronInverted">
              <a:avLst/>
            </a:prstTxWarp>
            <a:normAutofit fontScale="475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bg-BG" sz="44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ДГ „Делфин“ -  гр. Бургас </a:t>
            </a:r>
            <a:endParaRPr lang="en-US" sz="4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645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B70586E9-0228-0A49-FBFA-D30673D12732}"/>
              </a:ext>
            </a:extLst>
          </p:cNvPr>
          <p:cNvSpPr txBox="1"/>
          <p:nvPr/>
        </p:nvSpPr>
        <p:spPr>
          <a:xfrm>
            <a:off x="1295402" y="982132"/>
            <a:ext cx="3660056" cy="1325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Скъпи</a:t>
            </a:r>
            <a:r>
              <a:rPr lang="en-US" sz="28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родители</a:t>
            </a:r>
            <a:r>
              <a:rPr lang="en-US" sz="28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, НЕ</a:t>
            </a:r>
            <a:r>
              <a:rPr lang="bg-BG" sz="28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ЗАБРАВЯЙТЕ!!!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2800" b="1" dirty="0">
              <a:ln w="3175" cmpd="sng">
                <a:noFill/>
              </a:ln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872794F0-667E-DE45-58BE-6EDBA3DDF711}"/>
              </a:ext>
            </a:extLst>
          </p:cNvPr>
          <p:cNvSpPr txBox="1"/>
          <p:nvPr/>
        </p:nvSpPr>
        <p:spPr>
          <a:xfrm>
            <a:off x="777240" y="2680037"/>
            <a:ext cx="4608781" cy="3382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262626"/>
                </a:solidFill>
              </a:rPr>
              <a:t>	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bg-BG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Децата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активни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участници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в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движението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и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отговорност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тяхната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безопасност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улицата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носим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всички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ние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родители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учители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и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водачи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262626"/>
                </a:solidFill>
              </a:rPr>
              <a:t>.</a:t>
            </a:r>
          </a:p>
        </p:txBody>
      </p:sp>
      <p:pic>
        <p:nvPicPr>
          <p:cNvPr id="4" name="Картина 3" descr="Картина, която съдържа небе, дрехи, човек, облак&#10;&#10;Описанието е генерирано автоматично">
            <a:extLst>
              <a:ext uri="{FF2B5EF4-FFF2-40B4-BE49-F238E27FC236}">
                <a16:creationId xmlns:a16="http://schemas.microsoft.com/office/drawing/2014/main" id="{89975EC4-4046-21CE-91A9-4871AD444B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14273"/>
          <a:stretch/>
        </p:blipFill>
        <p:spPr>
          <a:xfrm>
            <a:off x="5559127" y="982131"/>
            <a:ext cx="5188547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1679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55" name="Picture 1054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56" name="Rectangle 1055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pic>
          <p:nvPicPr>
            <p:cNvPr id="1057" name="Picture 1056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58" name="Picture 1057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65" name="Picture 1064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66" name="Rectangle 1065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pic>
          <p:nvPicPr>
            <p:cNvPr id="1067" name="Picture 1066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68" name="Picture 1067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B70586E9-0228-0A49-FBFA-D30673D12732}"/>
              </a:ext>
            </a:extLst>
          </p:cNvPr>
          <p:cNvSpPr txBox="1"/>
          <p:nvPr/>
        </p:nvSpPr>
        <p:spPr>
          <a:xfrm>
            <a:off x="6094412" y="982132"/>
            <a:ext cx="4802185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4100" b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Как да опазим децата на пътя???</a:t>
            </a:r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BBF812D-8DBE-7773-F672-EB2EFFC5E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r="2" b="7918"/>
          <a:stretch/>
        </p:blipFill>
        <p:spPr bwMode="auto">
          <a:xfrm>
            <a:off x="1118185" y="1151514"/>
            <a:ext cx="4469027" cy="44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872794F0-667E-DE45-58BE-6EDBA3DDF711}"/>
              </a:ext>
            </a:extLst>
          </p:cNvPr>
          <p:cNvSpPr txBox="1"/>
          <p:nvPr/>
        </p:nvSpPr>
        <p:spPr>
          <a:xfrm>
            <a:off x="5859771" y="2546520"/>
            <a:ext cx="5470921" cy="33189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bg-BG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Спазвайте следните правила: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Използвайте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първите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дни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учебната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година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припомните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детето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си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правилата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безопасно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движение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пешеходците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;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време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пътуванията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обяснявате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нагледно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това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което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вижда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пътното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платно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пътните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знаци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грешките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и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опасното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поведение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възрастни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и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деца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улицата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8766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29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1" name="Rectangle 31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2" name="Straight Connector 35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37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39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B70586E9-0228-0A49-FBFA-D30673D12732}"/>
              </a:ext>
            </a:extLst>
          </p:cNvPr>
          <p:cNvSpPr txBox="1"/>
          <p:nvPr/>
        </p:nvSpPr>
        <p:spPr>
          <a:xfrm>
            <a:off x="6094412" y="982132"/>
            <a:ext cx="4802185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4100" b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Как да опазим децата на пътя???</a:t>
            </a:r>
          </a:p>
        </p:txBody>
      </p:sp>
      <p:sp>
        <p:nvSpPr>
          <p:cNvPr id="56" name="Rectangle 45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 descr="Картина, която съдържа Анимация, Анимационен филм, екранна снимка, анимирана рисунка&#10;&#10;Описанието е генерирано автоматично">
            <a:extLst>
              <a:ext uri="{FF2B5EF4-FFF2-40B4-BE49-F238E27FC236}">
                <a16:creationId xmlns:a16="http://schemas.microsoft.com/office/drawing/2014/main" id="{F6562193-F44C-9633-4FAD-DBFEDA76EA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00" b="10540"/>
          <a:stretch/>
        </p:blipFill>
        <p:spPr>
          <a:xfrm>
            <a:off x="1107030" y="1090415"/>
            <a:ext cx="4461507" cy="4485748"/>
          </a:xfrm>
          <a:prstGeom prst="rect">
            <a:avLst/>
          </a:prstGeom>
        </p:spPr>
      </p:pic>
      <p:cxnSp>
        <p:nvCxnSpPr>
          <p:cNvPr id="57" name="Straight Connector 47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872794F0-667E-DE45-58BE-6EDBA3DDF711}"/>
              </a:ext>
            </a:extLst>
          </p:cNvPr>
          <p:cNvSpPr txBox="1"/>
          <p:nvPr/>
        </p:nvSpPr>
        <p:spPr>
          <a:xfrm>
            <a:off x="5858746" y="2573868"/>
            <a:ext cx="5472972" cy="35221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Спазвайте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следните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правила</a:t>
            </a:r>
            <a:r>
              <a:rPr lang="en-US" sz="16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bg-BG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Придружавайте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задължително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Вашето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дете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до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детската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градина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пътя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му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разяснява</a:t>
            </a:r>
            <a:r>
              <a:rPr lang="bg-BG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й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те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правилата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движение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пешеходците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местата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пресичане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пътното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платно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и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кръстовищата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значението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светлините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светофара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;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7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32" name="Picture 103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pic>
          <p:nvPicPr>
            <p:cNvPr id="1034" name="Picture 103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42" name="Picture 104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45" name="Picture 104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B70586E9-0228-0A49-FBFA-D30673D12732}"/>
              </a:ext>
            </a:extLst>
          </p:cNvPr>
          <p:cNvSpPr txBox="1"/>
          <p:nvPr/>
        </p:nvSpPr>
        <p:spPr>
          <a:xfrm>
            <a:off x="6094412" y="982132"/>
            <a:ext cx="4802185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4100" b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Как да опазим децата на пътя???</a:t>
            </a: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C0636C-51D3-1CB8-D93F-1C3BC33C8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" r="-3" b="-3"/>
          <a:stretch/>
        </p:blipFill>
        <p:spPr bwMode="auto">
          <a:xfrm>
            <a:off x="1092515" y="1126442"/>
            <a:ext cx="4517009" cy="44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872794F0-667E-DE45-58BE-6EDBA3DDF711}"/>
              </a:ext>
            </a:extLst>
          </p:cNvPr>
          <p:cNvSpPr txBox="1"/>
          <p:nvPr/>
        </p:nvSpPr>
        <p:spPr>
          <a:xfrm>
            <a:off x="5851904" y="2534103"/>
            <a:ext cx="5486400" cy="3318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Спазвайте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следните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правила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: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bg-BG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bg-BG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Ако пътувате с градския транспорт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обяснете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детето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си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че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не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bg-BG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трябва 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да</a:t>
            </a:r>
            <a:r>
              <a:rPr lang="bg-BG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се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пресича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пред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спрял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спирка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автобус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и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зад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паркиран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улицата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автомобил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;  </a:t>
            </a:r>
            <a:endParaRPr lang="bg-BG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bg-BG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5 Когато вземете детето си от детска градина го заведете да играе на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безопасно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място</a:t>
            </a:r>
            <a:r>
              <a:rPr lang="bg-BG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и му обяснете защо</a:t>
            </a:r>
            <a:r>
              <a:rPr lang="en-US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352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32" name="Picture 103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pic>
          <p:nvPicPr>
            <p:cNvPr id="1034" name="Picture 103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42" name="Picture 104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bg-BG"/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45" name="Picture 104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B70586E9-0228-0A49-FBFA-D30673D12732}"/>
              </a:ext>
            </a:extLst>
          </p:cNvPr>
          <p:cNvSpPr txBox="1"/>
          <p:nvPr/>
        </p:nvSpPr>
        <p:spPr>
          <a:xfrm>
            <a:off x="6094412" y="982132"/>
            <a:ext cx="4802185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4100" b="1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Как</a:t>
            </a:r>
            <a:r>
              <a:rPr lang="en-US" sz="41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да</a:t>
            </a:r>
            <a:r>
              <a:rPr lang="en-US" sz="41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опазим</a:t>
            </a:r>
            <a:r>
              <a:rPr lang="en-US" sz="41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децата</a:t>
            </a:r>
            <a:r>
              <a:rPr lang="en-US" sz="41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1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b="1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пътя</a:t>
            </a:r>
            <a:r>
              <a:rPr lang="en-US" sz="41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???</a:t>
            </a: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872794F0-667E-DE45-58BE-6EDBA3DDF711}"/>
              </a:ext>
            </a:extLst>
          </p:cNvPr>
          <p:cNvSpPr txBox="1"/>
          <p:nvPr/>
        </p:nvSpPr>
        <p:spPr>
          <a:xfrm>
            <a:off x="5851904" y="2534103"/>
            <a:ext cx="5486400" cy="3318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19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КАТО ВОДАЧИ НА ПЪТНИ ПРЕВОЗНИ СРЕДСТВА ВИЕ ТРЯБВА: 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ru-RU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Да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познавате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и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очаквате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възможните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реакции на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децата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когато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на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улицата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или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близо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до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нея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; 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Да карате с безопасна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скорост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за да не се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стигне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до опасна ситуация или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пътна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злополука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; 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Да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намалите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скоростта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когато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на и край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платното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се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намира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дете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; 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v"/>
            </a:pP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Да не возите малки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деца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на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предната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седалка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а на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правилното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за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тях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място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ru-RU" dirty="0"/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1026FE8-4BCD-D4C2-1D33-A18A94D79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3" b="7490"/>
          <a:stretch/>
        </p:blipFill>
        <p:spPr bwMode="auto">
          <a:xfrm>
            <a:off x="1133486" y="1090414"/>
            <a:ext cx="4475910" cy="45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4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14AD8D7C-D6C9-52FA-B3DC-37D8C318DC8A}"/>
              </a:ext>
            </a:extLst>
          </p:cNvPr>
          <p:cNvSpPr txBox="1"/>
          <p:nvPr/>
        </p:nvSpPr>
        <p:spPr>
          <a:xfrm>
            <a:off x="1174750" y="688540"/>
            <a:ext cx="10799536" cy="643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100" b="1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Нашите</a:t>
            </a:r>
            <a:r>
              <a:rPr lang="ru-RU" sz="41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послания</a:t>
            </a:r>
          </a:p>
          <a:p>
            <a:pPr algn="ctr"/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☛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Намалете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скоростта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☛ Не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предприемайте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рискови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изпреварвания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!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☛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Спазвайте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правилата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за движение!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☛ Слагайте 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обезопасителни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колани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винаги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когато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се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качите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в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автомобила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☛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Тръгвайте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на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път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отпочинали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, а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когато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почувствате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умора -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спрете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за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почивка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! 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☛Не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предоставяйте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превозното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средство на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неправоспособни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лица!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☛Не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шофирайте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в нетрезво </a:t>
            </a:r>
            <a:r>
              <a:rPr lang="ru-RU" sz="2000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състояние</a:t>
            </a:r>
            <a:r>
              <a:rPr lang="ru-RU" sz="2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ru-RU" sz="2400" b="1" dirty="0" err="1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Бъдете</a:t>
            </a:r>
            <a:r>
              <a:rPr lang="ru-RU" sz="2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 пример за </a:t>
            </a:r>
            <a:r>
              <a:rPr lang="ru-RU" sz="2400" b="1" dirty="0" err="1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своите</a:t>
            </a:r>
            <a:r>
              <a:rPr lang="ru-RU" sz="2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dirty="0" err="1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деца</a:t>
            </a:r>
            <a:r>
              <a:rPr lang="ru-RU" sz="2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lang="bg-BG" sz="2400" b="1" dirty="0">
              <a:ln w="13462">
                <a:solidFill>
                  <a:schemeClr val="accent5">
                    <a:lumMod val="50000"/>
                  </a:schemeClr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ru-RU" sz="2000" dirty="0"/>
          </a:p>
          <a:p>
            <a:pPr algn="ctr">
              <a:lnSpc>
                <a:spcPct val="150000"/>
              </a:lnSpc>
            </a:pPr>
            <a:r>
              <a:rPr lang="ru-RU" sz="2000" dirty="0"/>
              <a:t> </a:t>
            </a:r>
            <a:endParaRPr lang="bg-BG" sz="1700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6" name="Право съединение 5">
            <a:extLst>
              <a:ext uri="{FF2B5EF4-FFF2-40B4-BE49-F238E27FC236}">
                <a16:creationId xmlns:a16="http://schemas.microsoft.com/office/drawing/2014/main" id="{5F9FF89A-788A-F395-C7E8-3D0F58A4848F}"/>
              </a:ext>
            </a:extLst>
          </p:cNvPr>
          <p:cNvCxnSpPr>
            <a:cxnSpLocks/>
          </p:cNvCxnSpPr>
          <p:nvPr/>
        </p:nvCxnSpPr>
        <p:spPr>
          <a:xfrm>
            <a:off x="3018969" y="1422400"/>
            <a:ext cx="65169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2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5B7E10B-0CB9-2E64-9EBC-A9B58CAD4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4" t="-133" r="20673" b="346"/>
          <a:stretch/>
        </p:blipFill>
        <p:spPr bwMode="auto">
          <a:xfrm>
            <a:off x="4136571" y="1709997"/>
            <a:ext cx="3338286" cy="3807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1C7FE6A4-AE13-7774-42F4-B0A23CFF3A96}"/>
              </a:ext>
            </a:extLst>
          </p:cNvPr>
          <p:cNvSpPr txBox="1"/>
          <p:nvPr/>
        </p:nvSpPr>
        <p:spPr>
          <a:xfrm>
            <a:off x="1082298" y="912926"/>
            <a:ext cx="1002740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НЕ ЗАБРАВЯЙТЕ, ЧЕ ДЕЦАТА СА УЯЗВИМИ НА ПЪТЯ, ПРОСТО ЗАЩОТО СА ДЕЦА!</a:t>
            </a:r>
          </a:p>
          <a:p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/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Те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могат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да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знаят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отлично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пътните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знаци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теорията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на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безопасността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може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да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печелят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конкурси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по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познаване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правилата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на движение, но в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крайна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сметка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подвластни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на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своята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детска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природа.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Щом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увлечени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в игра или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оживен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разговор с приятели, се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втурват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през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платното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забравили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, че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трябва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да се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оглеждат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за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приближаващи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моторни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средства.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Играта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напълно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владее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тяхното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b="1" dirty="0" err="1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съзнание</a:t>
            </a:r>
            <a:r>
              <a:rPr lang="ru-RU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endParaRPr lang="ru-RU" dirty="0"/>
          </a:p>
          <a:p>
            <a:pPr algn="ctr"/>
            <a:endParaRPr lang="ru-RU" sz="2400" b="1" dirty="0">
              <a:ln w="3175" cmpd="sng">
                <a:noFill/>
              </a:ln>
              <a:solidFill>
                <a:srgbClr val="262626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4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ДА БЪДЕМ РАЗУМНИ, ПРЕДВИДЛИВИ И ДА НАМАЛИМ СКОРОСТТА …, ЗА ДА ЗАПАЗИМ ЖИВОТА!</a:t>
            </a:r>
            <a:endParaRPr lang="bg-BG" sz="2400" b="1" dirty="0">
              <a:ln w="3175" cmpd="sng">
                <a:noFill/>
              </a:ln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8087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ганични">
  <a:themeElements>
    <a:clrScheme name="Органични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Органични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рганичн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TM02900743[[fn=Органичен]]</Template>
  <TotalTime>131</TotalTime>
  <Words>484</Words>
  <Application>Microsoft Office PowerPoint</Application>
  <PresentationFormat>Широк екран</PresentationFormat>
  <Paragraphs>46</Paragraphs>
  <Slides>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13" baseType="lpstr">
      <vt:lpstr>Arial</vt:lpstr>
      <vt:lpstr>Cavolini</vt:lpstr>
      <vt:lpstr>Garamond</vt:lpstr>
      <vt:lpstr>Wingdings</vt:lpstr>
      <vt:lpstr>Органични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Сияна С. Байчева</dc:creator>
  <cp:lastModifiedBy>Сияна С. Байчева</cp:lastModifiedBy>
  <cp:revision>15</cp:revision>
  <dcterms:created xsi:type="dcterms:W3CDTF">2023-09-10T21:23:22Z</dcterms:created>
  <dcterms:modified xsi:type="dcterms:W3CDTF">2023-09-11T00:07:39Z</dcterms:modified>
</cp:coreProperties>
</file>